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0" r:id="rId3"/>
    <p:sldId id="265" r:id="rId4"/>
    <p:sldId id="258" r:id="rId5"/>
    <p:sldId id="256" r:id="rId6"/>
    <p:sldId id="261" r:id="rId7"/>
    <p:sldId id="276" r:id="rId8"/>
    <p:sldId id="263" r:id="rId9"/>
    <p:sldId id="262" r:id="rId10"/>
    <p:sldId id="264" r:id="rId11"/>
    <p:sldId id="266"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p:scale>
          <a:sx n="75" d="100"/>
          <a:sy n="75" d="100"/>
        </p:scale>
        <p:origin x="974"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5D4F198-A196-421B-95D9-798ED4393F39}"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C350FF-E4BC-4B66-95C1-9E2DC763EAEB}"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5D4F198-A196-421B-95D9-798ED4393F39}"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C350FF-E4BC-4B66-95C1-9E2DC763EAEB}"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5D4F198-A196-421B-95D9-798ED4393F39}"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C350FF-E4BC-4B66-95C1-9E2DC763EAEB}"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5D4F198-A196-421B-95D9-798ED4393F39}"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C350FF-E4BC-4B66-95C1-9E2DC763EAEB}"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5D4F198-A196-421B-95D9-798ED4393F39}"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C350FF-E4BC-4B66-95C1-9E2DC763EAEB}"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85D4F198-A196-421B-95D9-798ED4393F39}"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C350FF-E4BC-4B66-95C1-9E2DC763EAEB}"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85D4F198-A196-421B-95D9-798ED4393F39}"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5C350FF-E4BC-4B66-95C1-9E2DC763EAEB}"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5D4F198-A196-421B-95D9-798ED4393F39}"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5C350FF-E4BC-4B66-95C1-9E2DC763EAEB}"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D4F198-A196-421B-95D9-798ED4393F39}"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5C350FF-E4BC-4B66-95C1-9E2DC763EAEB}"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5D4F198-A196-421B-95D9-798ED4393F39}"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C350FF-E4BC-4B66-95C1-9E2DC763EAEB}"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5D4F198-A196-421B-95D9-798ED4393F39}"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C350FF-E4BC-4B66-95C1-9E2DC763EAEB}"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D4F198-A196-421B-95D9-798ED4393F39}"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C350FF-E4BC-4B66-95C1-9E2DC763EAEB}"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5043713" y="1730476"/>
            <a:ext cx="6302713" cy="3608439"/>
          </a:xfrm>
        </p:spPr>
        <p:txBody>
          <a:bodyPr>
            <a:normAutofit/>
          </a:bodyPr>
          <a:lstStyle/>
          <a:p>
            <a:pPr marL="0" indent="0" algn="ctr">
              <a:buNone/>
            </a:pPr>
            <a:r>
              <a:rPr lang="en-US" b="1" dirty="0">
                <a:latin typeface="Calibri" panose="020F0502020204030204" pitchFamily="34" charset="0"/>
                <a:ea typeface="Calibri" panose="020F0502020204030204" pitchFamily="34" charset="0"/>
                <a:cs typeface="Calibri" panose="020F0502020204030204" pitchFamily="34" charset="0"/>
              </a:rPr>
              <a:t>Machine Predictive Maintenance </a:t>
            </a:r>
            <a:endParaRPr lang="en-US" b="1"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endParaRPr lang="en-US" sz="2800" b="1"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r>
              <a:rPr lang="en-US" sz="1600" b="1" dirty="0">
                <a:latin typeface="Calibri" panose="020F0502020204030204" pitchFamily="34" charset="0"/>
                <a:ea typeface="Calibri" panose="020F0502020204030204" pitchFamily="34" charset="0"/>
                <a:cs typeface="Calibri" panose="020F0502020204030204" pitchFamily="34" charset="0"/>
              </a:rPr>
              <a:t>                                                                                                </a:t>
            </a:r>
            <a:endParaRPr lang="en-US" sz="1600" b="1"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endParaRPr lang="en-US" sz="1600" b="1"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r>
              <a:rPr lang="en-US" sz="1600" b="1" dirty="0">
                <a:latin typeface="Calibri" panose="020F0502020204030204" pitchFamily="34" charset="0"/>
                <a:ea typeface="Calibri" panose="020F0502020204030204" pitchFamily="34" charset="0"/>
                <a:cs typeface="Calibri" panose="020F0502020204030204" pitchFamily="34" charset="0"/>
              </a:rPr>
              <a:t>                                                                                              Presented by:</a:t>
            </a:r>
            <a:endParaRPr lang="en-US" sz="1600" b="1"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r>
              <a:rPr lang="en-US" sz="1600" b="1" dirty="0">
                <a:latin typeface="Calibri" panose="020F0502020204030204" pitchFamily="34" charset="0"/>
                <a:ea typeface="Calibri" panose="020F0502020204030204" pitchFamily="34" charset="0"/>
                <a:cs typeface="Calibri" panose="020F0502020204030204" pitchFamily="34" charset="0"/>
              </a:rPr>
              <a:t>                                                                                                     P.Sai Kiran</a:t>
            </a:r>
            <a:endParaRPr lang="en-US" sz="1600" b="1"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r>
              <a:rPr lang="en-US" sz="1600" b="1" dirty="0">
                <a:latin typeface="Calibri" panose="020F0502020204030204" pitchFamily="34" charset="0"/>
                <a:ea typeface="Calibri" panose="020F0502020204030204" pitchFamily="34" charset="0"/>
                <a:cs typeface="Calibri" panose="020F0502020204030204" pitchFamily="34" charset="0"/>
              </a:rPr>
              <a:t>                                                                                                     A. Jaswanthi</a:t>
            </a:r>
            <a:endParaRPr lang="en-US" sz="1600" b="1"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r>
              <a:rPr lang="en-US" sz="1600" b="1" dirty="0">
                <a:latin typeface="Calibri" panose="020F0502020204030204" pitchFamily="34" charset="0"/>
                <a:ea typeface="Calibri" panose="020F0502020204030204" pitchFamily="34" charset="0"/>
                <a:cs typeface="Calibri" panose="020F0502020204030204" pitchFamily="34" charset="0"/>
              </a:rPr>
              <a:t>                                                                                                     B. Anjali</a:t>
            </a:r>
            <a:endParaRPr lang="en-IN" sz="1600" dirty="0"/>
          </a:p>
        </p:txBody>
      </p:sp>
      <p:sp>
        <p:nvSpPr>
          <p:cNvPr id="4" name="Text Placeholder 3"/>
          <p:cNvSpPr>
            <a:spLocks noGrp="1"/>
          </p:cNvSpPr>
          <p:nvPr>
            <p:ph type="body" sz="half" idx="2"/>
          </p:nvPr>
        </p:nvSpPr>
        <p:spPr/>
        <p:txBody>
          <a:bodyPr/>
          <a:lstStyle/>
          <a:p>
            <a:endParaRPr lang="en-IN"/>
          </a:p>
        </p:txBody>
      </p:sp>
      <p:pic>
        <p:nvPicPr>
          <p:cNvPr id="5" name="Image 0" descr="preencoded.png"/>
          <p:cNvPicPr>
            <a:picLocks noChangeAspect="1"/>
          </p:cNvPicPr>
          <p:nvPr/>
        </p:nvPicPr>
        <p:blipFill>
          <a:blip r:embed="rId1"/>
          <a:stretch>
            <a:fillRect/>
          </a:stretch>
        </p:blipFill>
        <p:spPr>
          <a:xfrm>
            <a:off x="211119" y="137651"/>
            <a:ext cx="4766487" cy="6607277"/>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262465"/>
            <a:ext cx="10515600" cy="811764"/>
          </a:xfrm>
        </p:spPr>
        <p:txBody>
          <a:bodyPr>
            <a:normAutofit/>
          </a:bodyPr>
          <a:lstStyle/>
          <a:p>
            <a:r>
              <a:rPr lang="en-US" sz="2000" dirty="0">
                <a:latin typeface="+mn-lt"/>
              </a:rPr>
              <a:t>                                  Random Forest Algorithm with 99% accuracy</a:t>
            </a:r>
            <a:endParaRPr lang="en-IN" sz="2000" dirty="0">
              <a:latin typeface="+mn-lt"/>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64131" y="579510"/>
            <a:ext cx="10175404" cy="4524335"/>
          </a:xfr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355"/>
          </a:xfrm>
        </p:spPr>
        <p:txBody>
          <a:bodyPr>
            <a:normAutofit fontScale="90000"/>
          </a:bodyPr>
          <a:lstStyle/>
          <a:p>
            <a:pPr algn="ctr"/>
            <a:br>
              <a:rPr lang="en-US" sz="3200" b="1" dirty="0">
                <a:latin typeface="+mn-lt"/>
              </a:rPr>
            </a:br>
            <a:r>
              <a:rPr lang="en-US" sz="3600" b="1" dirty="0">
                <a:latin typeface="+mn-lt"/>
              </a:rPr>
              <a:t>Application</a:t>
            </a:r>
            <a:endParaRPr lang="en-IN" sz="3600" b="1" dirty="0">
              <a:latin typeface="+mn-lt"/>
            </a:endParaRPr>
          </a:p>
        </p:txBody>
      </p:sp>
      <p:sp>
        <p:nvSpPr>
          <p:cNvPr id="3" name="Content Placeholder 2"/>
          <p:cNvSpPr>
            <a:spLocks noGrp="1"/>
          </p:cNvSpPr>
          <p:nvPr>
            <p:ph idx="1"/>
          </p:nvPr>
        </p:nvSpPr>
        <p:spPr>
          <a:xfrm>
            <a:off x="838200" y="1503680"/>
            <a:ext cx="10515600" cy="4673283"/>
          </a:xfrm>
        </p:spPr>
        <p:txBody>
          <a:bodyPr>
            <a:normAutofit/>
          </a:bodyPr>
          <a:lstStyle/>
          <a:p>
            <a:pPr algn="just">
              <a:buFont typeface="Wingdings" panose="05000000000000000000" pitchFamily="2" charset="2"/>
              <a:buChar char="Ø"/>
            </a:pPr>
            <a:r>
              <a:rPr lang="en-US" sz="1800" b="1" dirty="0" err="1"/>
              <a:t>Benfits</a:t>
            </a:r>
            <a:r>
              <a:rPr lang="en-US" sz="1800" b="1" dirty="0"/>
              <a:t> :</a:t>
            </a:r>
            <a:endParaRPr lang="en-US" sz="1800" b="1" dirty="0"/>
          </a:p>
          <a:p>
            <a:pPr algn="just">
              <a:buFont typeface="Wingdings" panose="05000000000000000000" pitchFamily="2" charset="2"/>
              <a:buChar char="Ø"/>
            </a:pPr>
            <a:r>
              <a:rPr lang="en-US" sz="1600" b="1" dirty="0"/>
              <a:t>Manufacturing Equipment Monitoring:</a:t>
            </a:r>
            <a:r>
              <a:rPr lang="en-US" sz="1600" dirty="0"/>
              <a:t> Predictive models can anticipate failures in industrial machines by analyzing historical data, preventing costly breakdowns and downtime.</a:t>
            </a:r>
            <a:endParaRPr lang="en-US" sz="1600" dirty="0"/>
          </a:p>
          <a:p>
            <a:pPr algn="just">
              <a:buFont typeface="Wingdings" panose="05000000000000000000" pitchFamily="2" charset="2"/>
              <a:buChar char="Ø"/>
            </a:pPr>
            <a:r>
              <a:rPr lang="en-US" sz="1600" b="1" dirty="0"/>
              <a:t>Automotive Maintenance: </a:t>
            </a:r>
            <a:r>
              <a:rPr lang="en-US" sz="1600" dirty="0"/>
              <a:t>Machine learning models can predict when vehicle components, like engines or brakes, are likely to fail, helping with timely maintenance.</a:t>
            </a:r>
            <a:endParaRPr lang="en-US" sz="1600" dirty="0"/>
          </a:p>
          <a:p>
            <a:pPr algn="just">
              <a:buFont typeface="Wingdings" panose="05000000000000000000" pitchFamily="2" charset="2"/>
              <a:buChar char="Ø"/>
            </a:pPr>
            <a:r>
              <a:rPr lang="en-US" sz="1600" b="1" dirty="0"/>
              <a:t>Energy Sector (Wind Turbines, Solar Panels): </a:t>
            </a:r>
            <a:r>
              <a:rPr lang="en-US" sz="1600" dirty="0"/>
              <a:t>Predictive maintenance helps in optimizing performance by predicting failures in renewable energy systems before they occur.</a:t>
            </a:r>
            <a:endParaRPr lang="en-US" sz="1600" dirty="0"/>
          </a:p>
          <a:p>
            <a:pPr algn="just">
              <a:buFont typeface="Wingdings" panose="05000000000000000000" pitchFamily="2" charset="2"/>
              <a:buChar char="Ø"/>
            </a:pPr>
            <a:r>
              <a:rPr lang="en-US" sz="1600" b="1" dirty="0"/>
              <a:t>Aerospace Industry: </a:t>
            </a:r>
            <a:r>
              <a:rPr lang="en-US" sz="1600" dirty="0"/>
              <a:t>Predictive maintenance algorithms are used to predict failures in aircraft systems, ensuring safety and reducing unplanned repairs.</a:t>
            </a:r>
            <a:endParaRPr lang="en-US" sz="1600" dirty="0"/>
          </a:p>
          <a:p>
            <a:pPr algn="just">
              <a:buFont typeface="Wingdings" panose="05000000000000000000" pitchFamily="2" charset="2"/>
              <a:buChar char="Ø"/>
            </a:pPr>
            <a:r>
              <a:rPr lang="en-US" sz="1600" b="1" dirty="0"/>
              <a:t>Smart Grids:</a:t>
            </a:r>
            <a:r>
              <a:rPr lang="en-US" sz="1600" dirty="0"/>
              <a:t> In electrical grids, predictive maintenance models can help forecast when critical infrastructure might fail, improving energy distribution reliability.</a:t>
            </a:r>
            <a:endParaRPr lang="en-US" sz="1600" dirty="0"/>
          </a:p>
          <a:p>
            <a:pPr marL="0" indent="0" algn="just">
              <a:buNone/>
            </a:pPr>
            <a:r>
              <a:rPr lang="en-US" sz="1800" b="1" dirty="0"/>
              <a:t>Future Trends:</a:t>
            </a:r>
            <a:endParaRPr lang="en-US" sz="1800" b="1" dirty="0"/>
          </a:p>
          <a:p>
            <a:pPr algn="just">
              <a:buFont typeface="Wingdings" panose="05000000000000000000" pitchFamily="2" charset="2"/>
              <a:buChar char="Ø"/>
            </a:pPr>
            <a:r>
              <a:rPr lang="en-US" sz="1600" dirty="0"/>
              <a:t>  Integration with digital twins for enhanced simulations. </a:t>
            </a:r>
            <a:endParaRPr lang="en-US" sz="1600" dirty="0"/>
          </a:p>
          <a:p>
            <a:pPr algn="just">
              <a:buFont typeface="Wingdings" panose="05000000000000000000" pitchFamily="2" charset="2"/>
              <a:buChar char="Ø"/>
            </a:pPr>
            <a:r>
              <a:rPr lang="en-US" sz="1600" dirty="0"/>
              <a:t>  Increasing use of edge computing to perform analytics closer to the data source.  </a:t>
            </a:r>
            <a:endParaRPr lang="en-US" sz="1600" dirty="0"/>
          </a:p>
          <a:p>
            <a:pPr algn="just">
              <a:buFont typeface="Wingdings" panose="05000000000000000000" pitchFamily="2" charset="2"/>
              <a:buChar char="Ø"/>
            </a:pPr>
            <a:r>
              <a:rPr lang="en-US" sz="1600" dirty="0"/>
              <a:t> Greater adoption of AI and Deep Learning for complex, real-time predictions.</a:t>
            </a:r>
            <a:endParaRPr lang="en-IN" sz="1600" dirty="0"/>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mn-lt"/>
              </a:rPr>
              <a:t>conclusion</a:t>
            </a:r>
            <a:endParaRPr lang="en-IN" sz="3200" b="1" dirty="0">
              <a:latin typeface="+mn-lt"/>
            </a:endParaRP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sz="1600" dirty="0"/>
              <a:t>The implementation of machine learning algorithms for predictive maintenance is a transformative approach to equipment and system management. By leveraging advanced data analytics, machine learning models can predict equipment failures before they occur, allowing organizations to optimize maintenance schedules, reduce operational downtime, and improve overall efficiency.</a:t>
            </a:r>
            <a:endParaRPr lang="en-US" sz="1600" dirty="0"/>
          </a:p>
          <a:p>
            <a:pPr algn="just">
              <a:buFont typeface="Wingdings" panose="05000000000000000000" pitchFamily="2" charset="2"/>
              <a:buChar char="Ø"/>
            </a:pPr>
            <a:r>
              <a:rPr lang="en-US" sz="1600" dirty="0"/>
              <a:t> Throughout this project, the application of various machine learning algorithms, such as regression models, decision trees, random forests, support vector machines (SVMs) has demonstrated significant benefits in identifying patterns and trends in operational data. These models, when trained on historical and real-time sensor data, provide accurate predictions of when machinery and equipment are likely to fail. This allows for proactive maintenance rather than reactive repairs, reducing both costs and risks associated with unplanned outages.</a:t>
            </a:r>
            <a:endParaRPr lang="en-IN" sz="1600" dirty="0"/>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sp>
        <p:nvSpPr>
          <p:cNvPr id="3" name="Content Placeholder 2"/>
          <p:cNvSpPr>
            <a:spLocks noGrp="1"/>
          </p:cNvSpPr>
          <p:nvPr>
            <p:ph idx="1"/>
          </p:nvPr>
        </p:nvSpPr>
        <p:spPr>
          <a:xfrm>
            <a:off x="838200" y="2845837"/>
            <a:ext cx="10515600" cy="2136710"/>
          </a:xfrm>
        </p:spPr>
        <p:txBody>
          <a:bodyPr>
            <a:normAutofit/>
          </a:bodyPr>
          <a:lstStyle/>
          <a:p>
            <a:pPr marL="0" indent="0" algn="ctr">
              <a:buNone/>
            </a:pPr>
            <a:r>
              <a:rPr lang="en-US" sz="6600" dirty="0"/>
              <a:t>Thank You</a:t>
            </a:r>
            <a:endParaRPr lang="en-IN" sz="660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6367" y="1122363"/>
            <a:ext cx="9641633" cy="734429"/>
          </a:xfrm>
        </p:spPr>
        <p:txBody>
          <a:bodyPr>
            <a:normAutofit/>
          </a:bodyPr>
          <a:lstStyle/>
          <a:p>
            <a:pPr algn="l"/>
            <a:r>
              <a:rPr lang="en-US" sz="3200" dirty="0">
                <a:latin typeface="+mn-lt"/>
              </a:rPr>
              <a:t>CONTENT:</a:t>
            </a:r>
            <a:endParaRPr lang="en-IN" dirty="0"/>
          </a:p>
        </p:txBody>
      </p:sp>
      <p:sp>
        <p:nvSpPr>
          <p:cNvPr id="3" name="Subtitle 2"/>
          <p:cNvSpPr>
            <a:spLocks noGrp="1"/>
          </p:cNvSpPr>
          <p:nvPr>
            <p:ph type="subTitle" idx="1"/>
          </p:nvPr>
        </p:nvSpPr>
        <p:spPr>
          <a:xfrm>
            <a:off x="1026367" y="2164702"/>
            <a:ext cx="9641633" cy="3093098"/>
          </a:xfrm>
        </p:spPr>
        <p:txBody>
          <a:bodyPr>
            <a:normAutofit/>
          </a:bodyPr>
          <a:lstStyle/>
          <a:p>
            <a:pPr marL="342900" indent="-342900" algn="l">
              <a:buFont typeface="Arial" panose="020B0604020202020204" pitchFamily="34" charset="0"/>
              <a:buChar char="•"/>
            </a:pPr>
            <a:r>
              <a:rPr lang="en-US" dirty="0"/>
              <a:t>Abstract</a:t>
            </a:r>
            <a:endParaRPr lang="en-US" dirty="0"/>
          </a:p>
          <a:p>
            <a:pPr marL="342900" indent="-342900" algn="l">
              <a:buFont typeface="Arial" panose="020B0604020202020204" pitchFamily="34" charset="0"/>
              <a:buChar char="•"/>
            </a:pPr>
            <a:r>
              <a:rPr lang="en-US" dirty="0"/>
              <a:t>Introduction</a:t>
            </a:r>
            <a:endParaRPr lang="en-US" dirty="0"/>
          </a:p>
          <a:p>
            <a:pPr marL="342900" indent="-342900" algn="l">
              <a:buFont typeface="Arial" panose="020B0604020202020204" pitchFamily="34" charset="0"/>
              <a:buChar char="•"/>
            </a:pPr>
            <a:r>
              <a:rPr lang="en-US" dirty="0"/>
              <a:t>EDA Process</a:t>
            </a:r>
            <a:endParaRPr lang="en-US" dirty="0"/>
          </a:p>
          <a:p>
            <a:pPr marL="342900" indent="-342900" algn="l">
              <a:buFont typeface="Arial" panose="020B0604020202020204" pitchFamily="34" charset="0"/>
              <a:buChar char="•"/>
            </a:pPr>
            <a:r>
              <a:rPr lang="en-US" dirty="0"/>
              <a:t>Machine </a:t>
            </a:r>
            <a:r>
              <a:rPr lang="en-US"/>
              <a:t>Learning Algorithms</a:t>
            </a:r>
            <a:endParaRPr lang="en-US"/>
          </a:p>
          <a:p>
            <a:pPr marL="342900" indent="-342900" algn="l">
              <a:buFont typeface="Arial" panose="020B0604020202020204" pitchFamily="34" charset="0"/>
              <a:buChar char="•"/>
            </a:pPr>
            <a:r>
              <a:rPr lang="en-US"/>
              <a:t>Applications</a:t>
            </a:r>
            <a:endParaRPr lang="en-US" dirty="0"/>
          </a:p>
          <a:p>
            <a:pPr marL="342900" indent="-342900" algn="l">
              <a:buFont typeface="Arial" panose="020B0604020202020204" pitchFamily="34" charset="0"/>
              <a:buChar char="•"/>
            </a:pPr>
            <a:r>
              <a:rPr lang="en-US" dirty="0"/>
              <a:t>Conclusion</a:t>
            </a:r>
            <a:endParaRPr lang="en-IN"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9535" y="452284"/>
            <a:ext cx="9855318" cy="395733"/>
          </a:xfrm>
        </p:spPr>
        <p:txBody>
          <a:bodyPr>
            <a:noAutofit/>
          </a:bodyPr>
          <a:lstStyle/>
          <a:p>
            <a:r>
              <a:rPr lang="en-US" sz="3200" b="1" dirty="0">
                <a:latin typeface="Calibri" panose="020F0502020204030204" pitchFamily="34" charset="0"/>
                <a:ea typeface="Calibri" panose="020F0502020204030204" pitchFamily="34" charset="0"/>
                <a:cs typeface="Calibri" panose="020F0502020204030204" pitchFamily="34" charset="0"/>
              </a:rPr>
              <a:t>                                   ABSTRACT</a:t>
            </a:r>
            <a:endParaRPr lang="en-IN" sz="32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4965291" y="1152833"/>
            <a:ext cx="6089562" cy="4552334"/>
          </a:xfrm>
        </p:spPr>
        <p:txBody>
          <a:bodyPr>
            <a:normAutofit/>
          </a:bodyPr>
          <a:lstStyle/>
          <a:p>
            <a:endParaRPr lang="en-US" sz="1700" dirty="0"/>
          </a:p>
          <a:p>
            <a:pPr algn="just"/>
            <a:r>
              <a:rPr lang="en-US" sz="1600" dirty="0"/>
              <a:t>Predictive maintenance leverages machine learning algorithms to forecast equipment failures before they occur, enabling proactive actions to minimize downtime, reduce repair costs, and optimize asset longevity. This project focuses on the development and deployment of a predictive maintenance system using machine learning models, specifically designed for industrial machinery. The goal is to predict equipment failures by analyzing historical data from sensors, operational logs, and maintenance records.</a:t>
            </a:r>
            <a:endParaRPr lang="en-US" sz="1600" dirty="0"/>
          </a:p>
          <a:p>
            <a:pPr algn="just"/>
            <a:endParaRPr lang="en-US" sz="1600" dirty="0"/>
          </a:p>
          <a:p>
            <a:endParaRPr lang="en-US" sz="2300" dirty="0"/>
          </a:p>
          <a:p>
            <a:endParaRPr lang="en-US" dirty="0"/>
          </a:p>
        </p:txBody>
      </p:sp>
      <p:pic>
        <p:nvPicPr>
          <p:cNvPr id="4" name="Image 0" descr="preencoded.png"/>
          <p:cNvPicPr>
            <a:picLocks noChangeAspect="1"/>
          </p:cNvPicPr>
          <p:nvPr/>
        </p:nvPicPr>
        <p:blipFill>
          <a:blip r:embed="rId1"/>
          <a:stretch>
            <a:fillRect/>
          </a:stretch>
        </p:blipFill>
        <p:spPr>
          <a:xfrm>
            <a:off x="422787" y="235974"/>
            <a:ext cx="3972231" cy="63909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7869"/>
            <a:ext cx="9144000" cy="653143"/>
          </a:xfrm>
        </p:spPr>
        <p:txBody>
          <a:bodyPr>
            <a:normAutofit/>
          </a:bodyPr>
          <a:lstStyle/>
          <a:p>
            <a:r>
              <a:rPr lang="en-US" sz="3200" b="1" dirty="0">
                <a:latin typeface="Calibri" panose="020F0502020204030204" pitchFamily="34" charset="0"/>
                <a:ea typeface="Calibri" panose="020F0502020204030204" pitchFamily="34" charset="0"/>
                <a:cs typeface="Calibri" panose="020F0502020204030204" pitchFamily="34" charset="0"/>
              </a:rPr>
              <a:t>                                                  Introduction</a:t>
            </a:r>
            <a:endParaRPr lang="en-IN" sz="32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4963885" y="1614196"/>
            <a:ext cx="6817567" cy="4544008"/>
          </a:xfrm>
        </p:spPr>
        <p:txBody>
          <a:bodyPr>
            <a:noAutofit/>
          </a:bodyPr>
          <a:lstStyle/>
          <a:p>
            <a:pPr marL="285750" indent="-285750" algn="just">
              <a:buFont typeface="Wingdings" panose="05000000000000000000" pitchFamily="2" charset="2"/>
              <a:buChar char="Ø"/>
            </a:pPr>
            <a:endParaRPr lang="en-US" sz="1600" dirty="0"/>
          </a:p>
          <a:p>
            <a:pPr marL="285750" indent="-285750" algn="just">
              <a:buFont typeface="Wingdings" panose="05000000000000000000" pitchFamily="2" charset="2"/>
              <a:buChar char="Ø"/>
            </a:pPr>
            <a:r>
              <a:rPr lang="en-US" sz="1600" dirty="0"/>
              <a:t>Machine Predictive Maintenance (PdM) is a proactive approach that uses data analysis and monitoring to predict equipment failures before they occur, enabling timely maintenance actions.</a:t>
            </a:r>
            <a:endParaRPr lang="en-US" sz="1600" dirty="0"/>
          </a:p>
          <a:p>
            <a:pPr marL="285750" indent="-285750" algn="just">
              <a:buFont typeface="Wingdings" panose="05000000000000000000" pitchFamily="2" charset="2"/>
              <a:buChar char="Ø"/>
            </a:pPr>
            <a:r>
              <a:rPr lang="en-US" sz="1600" dirty="0">
                <a:ea typeface="Calibri" panose="020F0502020204030204" pitchFamily="34" charset="0"/>
                <a:cs typeface="Calibri" panose="020F0502020204030204" pitchFamily="34" charset="0"/>
              </a:rPr>
              <a:t>The main goal is to reduce unplanned downtime, minimize repair costs, and optimize equipment lifespan by predicting when maintenance should be performed.</a:t>
            </a:r>
            <a:endParaRPr lang="en-US" sz="1600" dirty="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600" dirty="0">
                <a:ea typeface="Calibri" panose="020F0502020204030204" pitchFamily="34" charset="0"/>
                <a:cs typeface="Calibri" panose="020F0502020204030204" pitchFamily="34" charset="0"/>
              </a:rPr>
              <a:t>PdM utilizes data from various sources like sensors, historical performance records, machine logs, and operational parameters to assess machine health.</a:t>
            </a:r>
            <a:endParaRPr lang="en-US" sz="1600" dirty="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600" dirty="0">
                <a:ea typeface="Calibri" panose="020F0502020204030204" pitchFamily="34" charset="0"/>
                <a:cs typeface="Calibri" panose="020F0502020204030204" pitchFamily="34" charset="0"/>
              </a:rPr>
              <a:t> Technologies Involved: It relies on advanced technologies like  </a:t>
            </a:r>
            <a:endParaRPr lang="en-US" sz="1600" dirty="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600" dirty="0">
                <a:ea typeface="Calibri" panose="020F0502020204030204" pitchFamily="34" charset="0"/>
                <a:cs typeface="Calibri" panose="020F0502020204030204" pitchFamily="34" charset="0"/>
              </a:rPr>
              <a:t>IoT (Internet of Things)  for real-time data collection. </a:t>
            </a:r>
            <a:endParaRPr lang="en-US" sz="1600" dirty="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600" dirty="0">
                <a:ea typeface="Calibri" panose="020F0502020204030204" pitchFamily="34" charset="0"/>
                <a:cs typeface="Calibri" panose="020F0502020204030204" pitchFamily="34" charset="0"/>
              </a:rPr>
              <a:t>Machine Learning (ML) algorithms for data analysis and prediction.</a:t>
            </a:r>
            <a:endParaRPr lang="en-US" sz="1600" dirty="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600" dirty="0">
                <a:ea typeface="Calibri" panose="020F0502020204030204" pitchFamily="34" charset="0"/>
                <a:cs typeface="Calibri" panose="020F0502020204030204" pitchFamily="34" charset="0"/>
              </a:rPr>
              <a:t>Big Data Analytics to process large volumes of sensor and operational data.  </a:t>
            </a:r>
            <a:endParaRPr lang="en-US" sz="1600" dirty="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600" dirty="0">
                <a:ea typeface="Calibri" panose="020F0502020204030204" pitchFamily="34" charset="0"/>
                <a:cs typeface="Calibri" panose="020F0502020204030204" pitchFamily="34" charset="0"/>
              </a:rPr>
              <a:t>Cloud Computing  for data storage and processing.  </a:t>
            </a:r>
            <a:endParaRPr lang="en-US" sz="1600" dirty="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600" dirty="0">
                <a:ea typeface="Calibri" panose="020F0502020204030204" pitchFamily="34" charset="0"/>
                <a:cs typeface="Calibri" panose="020F0502020204030204" pitchFamily="34" charset="0"/>
              </a:rPr>
              <a:t>AI-based diagnostics for anomaly detection.</a:t>
            </a:r>
            <a:endParaRPr lang="en-US" sz="1600" dirty="0">
              <a:ea typeface="Calibri" panose="020F0502020204030204" pitchFamily="34" charset="0"/>
              <a:cs typeface="Calibri" panose="020F0502020204030204" pitchFamily="34" charset="0"/>
            </a:endParaRPr>
          </a:p>
        </p:txBody>
      </p:sp>
      <p:pic>
        <p:nvPicPr>
          <p:cNvPr id="4" name="Image 0" descr="preencoded.png"/>
          <p:cNvPicPr>
            <a:picLocks noChangeAspect="1"/>
          </p:cNvPicPr>
          <p:nvPr/>
        </p:nvPicPr>
        <p:blipFill>
          <a:blip r:embed="rId1"/>
          <a:stretch>
            <a:fillRect/>
          </a:stretch>
        </p:blipFill>
        <p:spPr>
          <a:xfrm>
            <a:off x="410547" y="317241"/>
            <a:ext cx="4170784" cy="6279502"/>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69167"/>
            <a:ext cx="9144000" cy="1324947"/>
          </a:xfrm>
        </p:spPr>
        <p:txBody>
          <a:bodyPr>
            <a:normAutofit fontScale="90000"/>
          </a:bodyPr>
          <a:lstStyle/>
          <a:p>
            <a:r>
              <a:rPr lang="en-US" sz="3600" b="1" dirty="0">
                <a:solidFill>
                  <a:srgbClr val="1F1E1E"/>
                </a:solidFill>
                <a:latin typeface="+mn-lt"/>
                <a:ea typeface="Red Hat Text" pitchFamily="34" charset="-122"/>
                <a:cs typeface="Red Hat Text" pitchFamily="34" charset="-120"/>
              </a:rPr>
              <a:t>Exploratory Data Analysis (EDA) Process</a:t>
            </a:r>
            <a:br>
              <a:rPr lang="en-US" sz="6000" dirty="0"/>
            </a:br>
            <a:endParaRPr lang="en-IN" dirty="0"/>
          </a:p>
        </p:txBody>
      </p:sp>
      <p:sp>
        <p:nvSpPr>
          <p:cNvPr id="3" name="Subtitle 2"/>
          <p:cNvSpPr>
            <a:spLocks noGrp="1"/>
          </p:cNvSpPr>
          <p:nvPr>
            <p:ph type="subTitle" idx="1"/>
          </p:nvPr>
        </p:nvSpPr>
        <p:spPr>
          <a:xfrm>
            <a:off x="1458686" y="1231640"/>
            <a:ext cx="9144000" cy="4627369"/>
          </a:xfrm>
        </p:spPr>
        <p:txBody>
          <a:bodyPr>
            <a:normAutofit/>
          </a:bodyPr>
          <a:lstStyle/>
          <a:p>
            <a:pPr algn="just"/>
            <a:endParaRPr lang="en-US" sz="1800" dirty="0">
              <a:solidFill>
                <a:schemeClr val="tx1">
                  <a:lumMod val="75000"/>
                  <a:lumOff val="25000"/>
                </a:schemeClr>
              </a:solidFill>
              <a:ea typeface="Roboto Light" pitchFamily="34" charset="-122"/>
              <a:cs typeface="Roboto Light" pitchFamily="34" charset="-120"/>
            </a:endParaRPr>
          </a:p>
          <a:p>
            <a:pPr algn="just"/>
            <a:r>
              <a:rPr lang="en-US" sz="1600" dirty="0">
                <a:solidFill>
                  <a:schemeClr val="tx1">
                    <a:lumMod val="75000"/>
                    <a:lumOff val="25000"/>
                  </a:schemeClr>
                </a:solidFill>
                <a:ea typeface="Roboto Light" pitchFamily="34" charset="-122"/>
                <a:cs typeface="Roboto Light" pitchFamily="34" charset="-120"/>
              </a:rPr>
              <a:t>EDA plays a crucial role in predictive maintenance analysis by providing insights into the data and guiding the selection of appropriate machine learning algorithms. This process involves understanding the data's characteristics, identifying trends, and uncovering hidden patterns.</a:t>
            </a:r>
            <a:endParaRPr lang="en-US" sz="1600" dirty="0">
              <a:solidFill>
                <a:schemeClr val="tx1">
                  <a:lumMod val="75000"/>
                  <a:lumOff val="25000"/>
                </a:schemeClr>
              </a:solidFill>
            </a:endParaRPr>
          </a:p>
          <a:p>
            <a:pPr algn="l"/>
            <a:endParaRPr lang="en-US" sz="1800" b="1" dirty="0">
              <a:solidFill>
                <a:srgbClr val="1F1E1E"/>
              </a:solidFill>
              <a:ea typeface="Red Hat Text" pitchFamily="34" charset="-122"/>
              <a:cs typeface="Red Hat Text" pitchFamily="34" charset="-120"/>
            </a:endParaRPr>
          </a:p>
          <a:p>
            <a:pPr algn="l"/>
            <a:r>
              <a:rPr lang="en-US" sz="1800" b="1" dirty="0">
                <a:solidFill>
                  <a:srgbClr val="1F1E1E"/>
                </a:solidFill>
                <a:ea typeface="Red Hat Text" pitchFamily="34" charset="-122"/>
                <a:cs typeface="Red Hat Text" pitchFamily="34" charset="-120"/>
              </a:rPr>
              <a:t>Data Cleaning</a:t>
            </a:r>
            <a:endParaRPr lang="en-US" sz="1800" b="1" dirty="0">
              <a:solidFill>
                <a:srgbClr val="1F1E1E"/>
              </a:solidFill>
              <a:ea typeface="Red Hat Text" pitchFamily="34" charset="-122"/>
              <a:cs typeface="Red Hat Text" pitchFamily="34" charset="-120"/>
            </a:endParaRPr>
          </a:p>
          <a:p>
            <a:pPr algn="l"/>
            <a:r>
              <a:rPr lang="en-US" sz="1600" dirty="0"/>
              <a:t>Data Cleaning involves removing outliers, handling missing values, and correcting inconsistencies to ensure data quality.</a:t>
            </a:r>
            <a:endParaRPr lang="en-US" sz="1600" dirty="0"/>
          </a:p>
          <a:p>
            <a:pPr algn="l"/>
            <a:r>
              <a:rPr lang="en-US" sz="1800" b="1" dirty="0">
                <a:solidFill>
                  <a:srgbClr val="1F1E1E"/>
                </a:solidFill>
                <a:ea typeface="Red Hat Text" pitchFamily="34" charset="-122"/>
                <a:cs typeface="Red Hat Text" pitchFamily="34" charset="-120"/>
              </a:rPr>
              <a:t>Data Visualization</a:t>
            </a:r>
            <a:endParaRPr lang="en-US" sz="1800" b="1" dirty="0">
              <a:solidFill>
                <a:srgbClr val="1F1E1E"/>
              </a:solidFill>
              <a:ea typeface="Red Hat Text" pitchFamily="34" charset="-122"/>
              <a:cs typeface="Red Hat Text" pitchFamily="34" charset="-120"/>
            </a:endParaRPr>
          </a:p>
          <a:p>
            <a:pPr algn="l"/>
            <a:r>
              <a:rPr lang="en-US" sz="1600" dirty="0"/>
              <a:t>Visualizing data helps to understand the distribution of variables, identify relationships, and gain insights into the underlying patterns.</a:t>
            </a:r>
            <a:endParaRPr lang="en-US" sz="1600" dirty="0"/>
          </a:p>
          <a:p>
            <a:pPr algn="l"/>
            <a:r>
              <a:rPr lang="en-US" sz="1800" b="1" dirty="0">
                <a:solidFill>
                  <a:srgbClr val="1F1E1E"/>
                </a:solidFill>
                <a:ea typeface="Red Hat Text" panose="020B0604020202020204" charset="0"/>
                <a:cs typeface="Red Hat Text" panose="020B0604020202020204" charset="0"/>
              </a:rPr>
              <a:t>Feature Engineering</a:t>
            </a:r>
            <a:endParaRPr lang="en-US" sz="1800" b="1" dirty="0">
              <a:solidFill>
                <a:srgbClr val="1F1E1E"/>
              </a:solidFill>
              <a:ea typeface="Red Hat Text" panose="020B0604020202020204" charset="0"/>
              <a:cs typeface="Red Hat Text" panose="020B0604020202020204" charset="0"/>
            </a:endParaRPr>
          </a:p>
          <a:p>
            <a:pPr algn="l"/>
            <a:r>
              <a:rPr lang="en-US" sz="1600" dirty="0">
                <a:solidFill>
                  <a:srgbClr val="1F1E1E"/>
                </a:solidFill>
                <a:ea typeface="Red Hat Text" pitchFamily="34" charset="-122"/>
                <a:cs typeface="Red Hat Text" pitchFamily="34" charset="-120"/>
              </a:rPr>
              <a:t>Creating new features from existing ones can improve the model’s accuracy by extracting relevant information and reducing dimensionality.</a:t>
            </a:r>
            <a:endParaRPr lang="en-US" sz="1600" dirty="0"/>
          </a:p>
          <a:p>
            <a:pPr algn="l"/>
            <a:endParaRPr lang="en-IN" dirty="0"/>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050925"/>
          </a:xfrm>
        </p:spPr>
        <p:txBody>
          <a:bodyPr/>
          <a:p>
            <a:r>
              <a:rPr lang="en-US"/>
              <a:t>                              </a:t>
            </a:r>
            <a:r>
              <a:rPr lang="en-US" sz="4000" b="1"/>
              <a:t>Data Set</a:t>
            </a:r>
            <a:endParaRPr lang="en-US" sz="4000" b="1"/>
          </a:p>
        </p:txBody>
      </p:sp>
      <p:pic>
        <p:nvPicPr>
          <p:cNvPr id="6" name="Content Placeholder 5" descr="Screenshot 2024-10-14 084751"/>
          <p:cNvPicPr>
            <a:picLocks noChangeAspect="1"/>
          </p:cNvPicPr>
          <p:nvPr>
            <p:ph idx="1"/>
          </p:nvPr>
        </p:nvPicPr>
        <p:blipFill>
          <a:blip r:embed="rId1"/>
          <a:stretch>
            <a:fillRect/>
          </a:stretch>
        </p:blipFill>
        <p:spPr>
          <a:xfrm>
            <a:off x="838200" y="1311275"/>
            <a:ext cx="10515600" cy="49726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6571"/>
            <a:ext cx="10515600" cy="1063690"/>
          </a:xfrm>
        </p:spPr>
        <p:txBody>
          <a:bodyPr>
            <a:normAutofit fontScale="90000"/>
          </a:bodyPr>
          <a:lstStyle/>
          <a:p>
            <a:r>
              <a:rPr lang="en-US" sz="3600" b="1" dirty="0">
                <a:solidFill>
                  <a:srgbClr val="1F1E1E"/>
                </a:solidFill>
                <a:latin typeface="+mn-lt"/>
                <a:ea typeface="Red Hat Text" pitchFamily="34" charset="-122"/>
                <a:cs typeface="Red Hat Text" pitchFamily="34" charset="-120"/>
              </a:rPr>
              <a:t>                                  </a:t>
            </a:r>
            <a:br>
              <a:rPr lang="en-US" sz="3600" b="1" dirty="0">
                <a:solidFill>
                  <a:srgbClr val="1F1E1E"/>
                </a:solidFill>
                <a:latin typeface="+mn-lt"/>
                <a:ea typeface="Red Hat Text" pitchFamily="34" charset="-122"/>
                <a:cs typeface="Red Hat Text" pitchFamily="34" charset="-120"/>
              </a:rPr>
            </a:br>
            <a:r>
              <a:rPr lang="en-US" sz="3600" b="1" dirty="0">
                <a:solidFill>
                  <a:srgbClr val="1F1E1E"/>
                </a:solidFill>
                <a:latin typeface="+mn-lt"/>
                <a:ea typeface="Red Hat Text" pitchFamily="34" charset="-122"/>
                <a:cs typeface="Red Hat Text" pitchFamily="34" charset="-120"/>
              </a:rPr>
              <a:t>                                      Data Visualization</a:t>
            </a:r>
            <a:br>
              <a:rPr lang="en-US" sz="3600" b="1" dirty="0">
                <a:solidFill>
                  <a:srgbClr val="1F1E1E"/>
                </a:solidFill>
                <a:latin typeface="+mn-lt"/>
                <a:ea typeface="Red Hat Text" pitchFamily="34" charset="-122"/>
                <a:cs typeface="Red Hat Text" pitchFamily="34" charset="-120"/>
              </a:rPr>
            </a:br>
            <a:br>
              <a:rPr lang="en-US" sz="3600" b="1" dirty="0">
                <a:solidFill>
                  <a:srgbClr val="1F1E1E"/>
                </a:solidFill>
                <a:latin typeface="+mn-lt"/>
                <a:ea typeface="Red Hat Text" pitchFamily="34" charset="-122"/>
                <a:cs typeface="Red Hat Text" pitchFamily="34" charset="-120"/>
              </a:rPr>
            </a:br>
            <a:r>
              <a:rPr lang="en-US" sz="1600" b="1" dirty="0">
                <a:solidFill>
                  <a:srgbClr val="1F1E1E"/>
                </a:solidFill>
                <a:latin typeface="+mn-lt"/>
                <a:ea typeface="Red Hat Text" pitchFamily="34" charset="-122"/>
                <a:cs typeface="Red Hat Text" pitchFamily="34" charset="-120"/>
              </a:rPr>
              <a:t>Showing the Type feature count                                                                               Histplot showing the relation of air temperature with count         </a:t>
            </a:r>
            <a:br>
              <a:rPr lang="en-US" sz="4400" b="1" dirty="0">
                <a:solidFill>
                  <a:srgbClr val="1F1E1E"/>
                </a:solidFill>
                <a:ea typeface="Red Hat Text" pitchFamily="34" charset="-122"/>
                <a:cs typeface="Red Hat Text" pitchFamily="34" charset="-120"/>
              </a:rPr>
            </a:br>
            <a:endParaRPr lang="en-IN"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77680" y="1474237"/>
            <a:ext cx="5142635" cy="4730620"/>
          </a:xfr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74237"/>
            <a:ext cx="5733485" cy="4850766"/>
          </a:xfrm>
          <a:prstGeom prst="rect">
            <a:avLst/>
          </a:prstGeom>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2277" y="1138335"/>
            <a:ext cx="5523723" cy="5281126"/>
          </a:xfrm>
          <a:prstGeom prst="rect">
            <a:avLst/>
          </a:prstGeom>
        </p:spPr>
      </p:pic>
      <p:sp>
        <p:nvSpPr>
          <p:cNvPr id="11" name="Title 10"/>
          <p:cNvSpPr>
            <a:spLocks noGrp="1"/>
          </p:cNvSpPr>
          <p:nvPr>
            <p:ph type="title"/>
          </p:nvPr>
        </p:nvSpPr>
        <p:spPr>
          <a:xfrm>
            <a:off x="475862" y="-121297"/>
            <a:ext cx="10823510" cy="1371600"/>
          </a:xfrm>
        </p:spPr>
        <p:txBody>
          <a:bodyPr>
            <a:normAutofit/>
          </a:bodyPr>
          <a:lstStyle/>
          <a:p>
            <a:br>
              <a:rPr lang="en-US" sz="1600" b="1" dirty="0">
                <a:latin typeface="+mn-lt"/>
              </a:rPr>
            </a:br>
            <a:r>
              <a:rPr lang="en-US" sz="1600" b="1" dirty="0">
                <a:solidFill>
                  <a:schemeClr val="tx1"/>
                </a:solidFill>
                <a:latin typeface="+mn-lt"/>
              </a:rPr>
              <a:t>Bar plot showing the average value for each unique failure type                     Histplot showing relational speed count</a:t>
            </a:r>
            <a:endParaRPr lang="en-IN" sz="1600" b="1" dirty="0">
              <a:solidFill>
                <a:schemeClr val="tx1"/>
              </a:solidFill>
              <a:latin typeface="+mn-lt"/>
            </a:endParaRPr>
          </a:p>
        </p:txBody>
      </p:sp>
      <p:sp>
        <p:nvSpPr>
          <p:cNvPr id="9" name="Content Placeholder 8"/>
          <p:cNvSpPr>
            <a:spLocks noGrp="1"/>
          </p:cNvSpPr>
          <p:nvPr>
            <p:ph idx="1"/>
          </p:nvPr>
        </p:nvSpPr>
        <p:spPr>
          <a:xfrm flipV="1">
            <a:off x="251927" y="5187917"/>
            <a:ext cx="11251163" cy="783674"/>
          </a:xfrm>
        </p:spPr>
        <p:txBody>
          <a:bodyPr>
            <a:normAutofit/>
          </a:bodyPr>
          <a:lstStyle/>
          <a:p>
            <a:pPr marL="0" indent="0">
              <a:buNone/>
            </a:pPr>
            <a:r>
              <a:rPr lang="en-US" dirty="0"/>
              <a:t> </a:t>
            </a:r>
            <a:endParaRPr lang="en-IN"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5485" y="1138335"/>
            <a:ext cx="5604588" cy="5281126"/>
          </a:xfrm>
          <a:prstGeom prst="rect">
            <a:avLst/>
          </a:prstGeom>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89249"/>
            <a:ext cx="9144000" cy="597157"/>
          </a:xfrm>
        </p:spPr>
        <p:txBody>
          <a:bodyPr>
            <a:normAutofit/>
          </a:bodyPr>
          <a:lstStyle/>
          <a:p>
            <a:r>
              <a:rPr lang="en-US" sz="3200" b="1" dirty="0">
                <a:latin typeface="+mn-lt"/>
              </a:rPr>
              <a:t>Machine Learning Algorithms</a:t>
            </a:r>
            <a:endParaRPr lang="en-IN" sz="3200" b="1" dirty="0">
              <a:latin typeface="+mn-lt"/>
            </a:endParaRPr>
          </a:p>
        </p:txBody>
      </p:sp>
      <p:sp>
        <p:nvSpPr>
          <p:cNvPr id="3" name="Subtitle 2"/>
          <p:cNvSpPr>
            <a:spLocks noGrp="1"/>
          </p:cNvSpPr>
          <p:nvPr>
            <p:ph type="subTitle" idx="1"/>
          </p:nvPr>
        </p:nvSpPr>
        <p:spPr>
          <a:xfrm>
            <a:off x="359687" y="5971592"/>
            <a:ext cx="10308313" cy="410546"/>
          </a:xfrm>
        </p:spPr>
        <p:txBody>
          <a:bodyPr>
            <a:normAutofit/>
          </a:bodyPr>
          <a:lstStyle/>
          <a:p>
            <a:pPr algn="l"/>
            <a:r>
              <a:rPr lang="en-US" sz="1600" dirty="0"/>
              <a:t>Logistic Regression with 96% accuracy                                                         Support Vector Machine with 96% accuracy</a:t>
            </a:r>
            <a:endParaRPr lang="en-US" sz="1600"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9687" y="1105677"/>
            <a:ext cx="4781481" cy="4646645"/>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5102" y="1105677"/>
            <a:ext cx="6186196" cy="4646644"/>
          </a:xfrm>
          <a:prstGeom prst="rect">
            <a:avLst/>
          </a:prstGeom>
        </p:spPr>
      </p:pic>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5572</Words>
  <Application>WPS Presentation</Application>
  <PresentationFormat>Widescreen</PresentationFormat>
  <Paragraphs>85</Paragraphs>
  <Slides>13</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13</vt:i4>
      </vt:variant>
    </vt:vector>
  </HeadingPairs>
  <TitlesOfParts>
    <vt:vector size="28" baseType="lpstr">
      <vt:lpstr>Arial</vt:lpstr>
      <vt:lpstr>SimSun</vt:lpstr>
      <vt:lpstr>Wingdings</vt:lpstr>
      <vt:lpstr>Calibri</vt:lpstr>
      <vt:lpstr>Red Hat Text</vt:lpstr>
      <vt:lpstr>Red Hat Text</vt:lpstr>
      <vt:lpstr>Roboto Light</vt:lpstr>
      <vt:lpstr>Roboto Light</vt:lpstr>
      <vt:lpstr>Red Hat Text</vt:lpstr>
      <vt:lpstr>Calibri Light</vt:lpstr>
      <vt:lpstr>Microsoft YaHei</vt:lpstr>
      <vt:lpstr>Arial Unicode MS</vt:lpstr>
      <vt:lpstr>MingLiU-ExtB</vt:lpstr>
      <vt:lpstr>Segoe Print</vt:lpstr>
      <vt:lpstr>Office Theme</vt:lpstr>
      <vt:lpstr>PowerPoint 演示文稿</vt:lpstr>
      <vt:lpstr>CONTENT:</vt:lpstr>
      <vt:lpstr>                                   ABSTRACT</vt:lpstr>
      <vt:lpstr>                                                  Introduction</vt:lpstr>
      <vt:lpstr>Exploratory Data Analysis (EDA) Process </vt:lpstr>
      <vt:lpstr>PowerPoint 演示文稿</vt:lpstr>
      <vt:lpstr>                                                                         Data Visualization  Showing the Type feature count                                                                               Histplot showing the relation of air temperature with count          </vt:lpstr>
      <vt:lpstr> Bar plot showing the average value for each unique failure type                     Histplot showing relational speed count</vt:lpstr>
      <vt:lpstr>Machine Learning Algorithms</vt:lpstr>
      <vt:lpstr>                                  Random Forest Algorithm with 99% accuracy</vt:lpstr>
      <vt:lpstr> Application</vt:lpstr>
      <vt:lpstr>conclusion</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ANJALI BADAVATH</dc:creator>
  <cp:lastModifiedBy>jaswanthi appari</cp:lastModifiedBy>
  <cp:revision>2</cp:revision>
  <dcterms:created xsi:type="dcterms:W3CDTF">2024-09-27T09:29:00Z</dcterms:created>
  <dcterms:modified xsi:type="dcterms:W3CDTF">2024-10-14T03:19:46Z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0B93CF1F08B04679B616D95526634919_13</vt:lpwstr>
  </property>
  <property fmtid="{D5CDD505-2E9C-101B-9397-08002B2CF9AE}" pid="3" name="KSOProductBuildVer">
    <vt:lpwstr>1033-12.2.0.18586</vt:lpwstr>
  </property>
</Properties>
</file>